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76C2B-34B5-4BC7-AF7C-2B46CCBEF7A1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29EF-BF0C-48A1-8E93-AD7CAC4083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12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29EF-BF0C-48A1-8E93-AD7CAC40839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880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F41026-C0DC-4AC1-AB73-4409B7007BFF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CBD648-A9E4-4163-8E8B-9D84A3D0871C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804" y="0"/>
            <a:ext cx="7772400" cy="1556792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>MEDIOS DE COMUNICACIÓN MASIVOS</a:t>
            </a:r>
            <a:br>
              <a:rPr lang="es-CL" sz="3600" dirty="0" smtClean="0"/>
            </a:br>
            <a:r>
              <a:rPr lang="es-CL" sz="3600" dirty="0" smtClean="0"/>
              <a:t>Géneros Periodísticos</a:t>
            </a:r>
            <a:endParaRPr lang="es-C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1200" dirty="0" smtClean="0"/>
              <a:t>Profesora Lorena </a:t>
            </a:r>
            <a:r>
              <a:rPr lang="es-CL" sz="1200" dirty="0" err="1" smtClean="0"/>
              <a:t>PeraltaLore</a:t>
            </a:r>
            <a:endParaRPr lang="es-CL" sz="1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75510"/>
            <a:ext cx="5112568" cy="313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04048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        </a:t>
            </a:r>
            <a:r>
              <a:rPr lang="es-CL" dirty="0">
                <a:latin typeface="+mj-lt"/>
              </a:rPr>
              <a:t>7</a:t>
            </a:r>
            <a:r>
              <a:rPr lang="es-CL" dirty="0" smtClean="0">
                <a:latin typeface="+mj-lt"/>
              </a:rPr>
              <a:t>°año A-B 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1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Género de opinión.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3300"/>
                </a:solidFill>
              </a:rPr>
              <a:t>Cartas al director:</a:t>
            </a:r>
            <a:r>
              <a:rPr lang="es-MX" dirty="0" smtClean="0"/>
              <a:t> </a:t>
            </a:r>
            <a:r>
              <a:rPr lang="es-ES" dirty="0" smtClean="0"/>
              <a:t>sección en la cual los lectores tienen la posibilidad de opinar libremente acerca de un tema o formular una denuncia. </a:t>
            </a:r>
          </a:p>
        </p:txBody>
      </p:sp>
      <p:pic>
        <p:nvPicPr>
          <p:cNvPr id="4" name="Picture 9" descr="CartasDIrectorMafal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527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0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Century Gothic" pitchFamily="34" charset="0"/>
              </a:rPr>
              <a:t>LA PUBLICIDAD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algn="just"/>
            <a:r>
              <a:rPr lang="es-MX" dirty="0" smtClean="0">
                <a:latin typeface="Century Gothic" pitchFamily="34" charset="0"/>
              </a:rPr>
              <a:t>En sentido general, la publicidad y la propaganda abarca todas las técnicas que permiten dar a conocer una idea, un acontecimiento, una acción, una persona, una institución, una marca o un producto. </a:t>
            </a:r>
          </a:p>
          <a:p>
            <a:pPr algn="just"/>
            <a:endParaRPr lang="es-MX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631182" cy="209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de Publicidad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6704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latin typeface="Century Gothic" pitchFamily="34" charset="0"/>
              </a:rPr>
              <a:t>LA PUBLICIDAD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9"/>
            <a:ext cx="6480720" cy="465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latin typeface="Century Gothic" pitchFamily="34" charset="0"/>
              </a:rPr>
              <a:t>Consiste en una forma de comunicación impersonal y de largo alcance que es pagada por un patrocinador identificado para informar, persuadir o recordar a un grupo de consumidores acerca de los productos y/o servicios que promueve, con la finalidad de atraer a posibles compradores o usuarios.</a:t>
            </a:r>
          </a:p>
          <a:p>
            <a:pPr algn="just">
              <a:buFont typeface="Arial" charset="0"/>
              <a:buChar char="•"/>
            </a:pPr>
            <a:endParaRPr lang="es-MX" sz="4000" b="1" dirty="0" smtClean="0">
              <a:latin typeface="Century Gothic" pitchFamily="34" charset="0"/>
            </a:endParaRPr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-10852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8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Century Gothic" pitchFamily="34" charset="0"/>
              </a:rPr>
              <a:t>OBJETIVO</a:t>
            </a:r>
            <a:br>
              <a:rPr lang="es-ES_tradnl" dirty="0" smtClean="0">
                <a:latin typeface="Century Gothic" pitchFamily="34" charset="0"/>
              </a:rPr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entury Gothic" pitchFamily="34" charset="0"/>
              </a:rPr>
              <a:t>Posee una misión de carácter económico, su objetivo es promover el “consumo” de ciertos productos tangibles o intangibles, mediante el discurso publicitario.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00" y="3933057"/>
            <a:ext cx="2016904" cy="2361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3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es-CL" sz="2400" dirty="0" smtClean="0"/>
              <a:t>EJEMPLO DE PUBLICIDAD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1" y="2119256"/>
            <a:ext cx="3685024" cy="3613999"/>
          </a:xfrm>
        </p:spPr>
        <p:txBody>
          <a:bodyPr/>
          <a:lstStyle/>
          <a:p>
            <a:r>
              <a:rPr lang="es-CL" dirty="0" smtClean="0"/>
              <a:t>Conocer características y función, de los Géneros Periodísticos.</a:t>
            </a:r>
          </a:p>
          <a:p>
            <a:pPr marL="0" indent="0">
              <a:buNone/>
            </a:pPr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Noticia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   Reportaje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   Cartas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al Director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   Textos Publicitarios</a:t>
            </a:r>
          </a:p>
          <a:p>
            <a:pPr marL="0" indent="0" algn="ctr">
              <a:buNone/>
            </a:pP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75996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0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GENERO PERIODÍSTICO/INFORMATIVO</a:t>
            </a:r>
            <a:endParaRPr lang="es-CL" sz="3600" dirty="0"/>
          </a:p>
        </p:txBody>
      </p:sp>
      <p:pic>
        <p:nvPicPr>
          <p:cNvPr id="4" name="Picture 5" descr="generos+periodistic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4899"/>
            <a:ext cx="6017957" cy="38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Noticia</a:t>
            </a: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Reportaje</a:t>
            </a: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Cartas al Director</a:t>
            </a: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Textos Publicitarios</a:t>
            </a:r>
          </a:p>
          <a:p>
            <a:pPr marL="0" indent="0" algn="ctr">
              <a:buNone/>
            </a:pP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33660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700" b="1" dirty="0" smtClean="0">
                <a:latin typeface="Century Gothic" pitchFamily="34" charset="0"/>
              </a:rPr>
              <a:t>LA NOTICIA  (NOTA PERIODÍSTICA)</a:t>
            </a:r>
            <a:r>
              <a:rPr lang="es-ES_tradnl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entury Gothic" pitchFamily="34" charset="0"/>
              </a:rPr>
              <a:t>Consiste en una información breve, clara y concisa de un acontecimiento reciente que suscite interés o curiosidad.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1921"/>
            <a:ext cx="2448272" cy="200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Noticia: Género informativo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>
                <a:solidFill>
                  <a:srgbClr val="FF3300"/>
                </a:solidFill>
              </a:rPr>
              <a:t>Noticia:</a:t>
            </a:r>
            <a:r>
              <a:rPr lang="es-MX" dirty="0" smtClean="0"/>
              <a:t> </a:t>
            </a:r>
          </a:p>
          <a:p>
            <a:r>
              <a:rPr lang="es-MX" dirty="0" smtClean="0"/>
              <a:t>texto expositivo.</a:t>
            </a:r>
          </a:p>
          <a:p>
            <a:r>
              <a:rPr lang="es-MX" dirty="0" smtClean="0"/>
              <a:t>información objetiva de un hecho.</a:t>
            </a:r>
          </a:p>
          <a:p>
            <a:r>
              <a:rPr lang="es-MX" dirty="0" smtClean="0"/>
              <a:t>Responde a seis preguntas básicas.</a:t>
            </a:r>
          </a:p>
          <a:p>
            <a:r>
              <a:rPr lang="es-MX" dirty="0" smtClean="0"/>
              <a:t>De lo más importante a lo menos importante.</a:t>
            </a:r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solidFill>
                  <a:srgbClr val="FF3300"/>
                </a:solidFill>
              </a:rPr>
              <a:t>Características de la noticia:</a:t>
            </a:r>
          </a:p>
          <a:p>
            <a:pPr marL="0" indent="0">
              <a:buNone/>
            </a:pPr>
            <a:r>
              <a:rPr lang="es-MX" b="1" dirty="0" smtClean="0"/>
              <a:t>*Objetividad</a:t>
            </a:r>
          </a:p>
          <a:p>
            <a:pPr marL="0" indent="0">
              <a:buNone/>
            </a:pPr>
            <a:r>
              <a:rPr lang="es-MX" b="1" dirty="0" smtClean="0"/>
              <a:t>*Novedad                                                  </a:t>
            </a:r>
          </a:p>
          <a:p>
            <a:pPr marL="0" indent="0">
              <a:buNone/>
            </a:pPr>
            <a:r>
              <a:rPr lang="es-MX" b="1" dirty="0" smtClean="0"/>
              <a:t>*Brevedad</a:t>
            </a:r>
          </a:p>
          <a:p>
            <a:pPr marL="0" indent="0">
              <a:buNone/>
            </a:pPr>
            <a:r>
              <a:rPr lang="es-MX" b="1" dirty="0" smtClean="0"/>
              <a:t>*Claridad</a:t>
            </a:r>
          </a:p>
          <a:p>
            <a:pPr marL="0" indent="0">
              <a:buNone/>
            </a:pPr>
            <a:r>
              <a:rPr lang="es-MX" b="1" dirty="0" smtClean="0"/>
              <a:t>*Actualidad </a:t>
            </a:r>
          </a:p>
          <a:p>
            <a:pPr marL="0" indent="0">
              <a:buNone/>
            </a:pPr>
            <a:r>
              <a:rPr lang="es-MX" b="1" dirty="0" smtClean="0"/>
              <a:t>*Veracidad </a:t>
            </a:r>
            <a:endParaRPr lang="es-ES" b="1" dirty="0" smtClean="0"/>
          </a:p>
          <a:p>
            <a:endParaRPr lang="es-E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8803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 de noticia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96752"/>
            <a:ext cx="6768752" cy="4824536"/>
          </a:xfrm>
        </p:spPr>
        <p:txBody>
          <a:bodyPr numCol="2">
            <a:normAutofit/>
          </a:bodyPr>
          <a:lstStyle/>
          <a:p>
            <a:r>
              <a:rPr lang="es-MX" sz="1400" b="1" dirty="0"/>
              <a:t>¿Alcanzará para Santiago? Anuncian lluvias, vientos y probables tormentas </a:t>
            </a:r>
            <a:r>
              <a:rPr lang="es-MX" sz="1400" b="1" dirty="0" smtClean="0"/>
              <a:t>eléctricas</a:t>
            </a:r>
            <a:endParaRPr lang="es-MX" sz="1400" b="1" dirty="0"/>
          </a:p>
          <a:p>
            <a:r>
              <a:rPr lang="es-MX" sz="1050" dirty="0"/>
              <a:t>Rachas de 70 kilómetros por hora con precipitaciones de diversa intensidad afectarán el centro y sur de Chile este martes 8 de septiembre. Y, ¿cómo estará el tiempo para Fiestas Patrias? Hay novedades, te las contamos</a:t>
            </a:r>
            <a:r>
              <a:rPr lang="es-MX" sz="1050" dirty="0" smtClean="0"/>
              <a:t>.</a:t>
            </a:r>
          </a:p>
          <a:p>
            <a:r>
              <a:rPr lang="es-MX" sz="1050" b="1" dirty="0"/>
              <a:t>Lluvias, vientos y probables tormentas eléctricas.</a:t>
            </a:r>
            <a:r>
              <a:rPr lang="es-MX" sz="1050" dirty="0"/>
              <a:t> Así de surtido y contundente es el pronóstico para este martes 8 de septiembre sobre el centro-sur del país.</a:t>
            </a:r>
          </a:p>
          <a:p>
            <a:r>
              <a:rPr lang="es-MX" sz="1050" dirty="0"/>
              <a:t>El ingreso de un sistema frontal dejará “chubascos durante la tarde en la Región de O’Higgins. </a:t>
            </a:r>
            <a:r>
              <a:rPr lang="es-MX" sz="1050" b="1" dirty="0"/>
              <a:t>Desde Maule hasta Aysén caerán precipitaciones de diversa intensidad, incluso, con lluvias copiosas por momentos”</a:t>
            </a:r>
            <a:r>
              <a:rPr lang="es-MX" sz="1050" dirty="0"/>
              <a:t>, anticipa Eduardo Sáez Brito, meteorólogo de </a:t>
            </a:r>
            <a:r>
              <a:rPr lang="es-MX" sz="1050" i="1" dirty="0" err="1"/>
              <a:t>Chilevisión</a:t>
            </a:r>
            <a:r>
              <a:rPr lang="es-MX" sz="1050" dirty="0"/>
              <a:t> y </a:t>
            </a:r>
            <a:r>
              <a:rPr lang="es-MX" sz="1050" i="1" dirty="0"/>
              <a:t>CNN Chile</a:t>
            </a:r>
            <a:r>
              <a:rPr lang="es-MX" sz="1050" dirty="0"/>
              <a:t>. </a:t>
            </a:r>
          </a:p>
          <a:p>
            <a:r>
              <a:rPr lang="es-MX" sz="1050" dirty="0"/>
              <a:t>Será una jornada invernal con todos los ingredientes, de hecho, por momentos se verá el sol entre las nubes. A eso se le agregan los</a:t>
            </a:r>
            <a:r>
              <a:rPr lang="es-MX" sz="1050" b="1" dirty="0"/>
              <a:t> vientos con rachas de hasta 60 kilómetros por hora entre sectores de Ñuble y Los Lagos</a:t>
            </a:r>
            <a:r>
              <a:rPr lang="es-MX" sz="1050" dirty="0"/>
              <a:t>, especialmente, en la costa. Lo más intenso podría afectar Chiloé con ráfagas de 70 kilómetros por hora. </a:t>
            </a:r>
            <a:endParaRPr lang="es-MX" sz="1050" dirty="0" smtClean="0"/>
          </a:p>
          <a:p>
            <a:r>
              <a:rPr lang="es-MX" sz="1050" dirty="0"/>
              <a:t>A lo anterior se le suma la posibilidad de tormentas eléctricas locales entre zonas de O’Higgins y Aysén. “</a:t>
            </a:r>
            <a:r>
              <a:rPr lang="es-MX" sz="1050" b="1" dirty="0"/>
              <a:t>No se puede anticipar en qué lugar específicamente se podrían originar los truenos, los relámpagos o las granizadas</a:t>
            </a:r>
            <a:r>
              <a:rPr lang="es-MX" sz="1050" dirty="0"/>
              <a:t>. Puede ser en cualquier punto de este tramo o en más de algún lugar”, aclara Sáez ante el pronóstico para este martes. </a:t>
            </a:r>
            <a:endParaRPr lang="es-MX" sz="1050" dirty="0" smtClean="0"/>
          </a:p>
          <a:p>
            <a:r>
              <a:rPr lang="es-MX" sz="1050" dirty="0"/>
              <a:t>Mientras, la cordillera de las regiones Metropolitana y de Valparaíso también recibirán precipitaciones con la opción de tormentas eléctricas. “E</a:t>
            </a:r>
            <a:r>
              <a:rPr lang="es-MX" sz="1050" b="1" dirty="0"/>
              <a:t>s probable que en los valles de la capital caigan algunos chubascos débiles y aislados durante la tarde o la noche de este martes, pero no pasará más allá de eso</a:t>
            </a:r>
            <a:r>
              <a:rPr lang="es-MX" sz="1050" dirty="0"/>
              <a:t>”, </a:t>
            </a:r>
            <a:r>
              <a:rPr lang="es-MX" sz="1050" dirty="0" smtClean="0"/>
              <a:t>detalla </a:t>
            </a:r>
            <a:r>
              <a:rPr lang="es-MX" sz="1050" dirty="0"/>
              <a:t>el </a:t>
            </a:r>
            <a:r>
              <a:rPr lang="es-MX" sz="1050" dirty="0" smtClean="0"/>
              <a:t>meteorólogo.</a:t>
            </a:r>
            <a:r>
              <a:rPr lang="es-MX" sz="1050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29" y="3429000"/>
            <a:ext cx="3063345" cy="216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s-ES" sz="32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Arial" charset="0"/>
              </a:rPr>
              <a:t>e </a:t>
            </a:r>
            <a:r>
              <a:rPr lang="es-ES" sz="3200" dirty="0">
                <a:solidFill>
                  <a:srgbClr val="FFFFFF"/>
                </a:solidFill>
                <a:latin typeface="Century Gothic" pitchFamily="34" charset="0"/>
                <a:ea typeface="+mn-ea"/>
                <a:cs typeface="Arial" charset="0"/>
              </a:rPr>
              <a:t>un texto noticioso</a:t>
            </a:r>
            <a:br>
              <a:rPr lang="es-ES" sz="3200" dirty="0">
                <a:solidFill>
                  <a:srgbClr val="FFFFFF"/>
                </a:solidFill>
                <a:latin typeface="Century Gothic" pitchFamily="34" charset="0"/>
                <a:ea typeface="+mn-ea"/>
                <a:cs typeface="Arial" charset="0"/>
              </a:rPr>
            </a:br>
            <a: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  <a:t>Estructura de un texto noticioso</a:t>
            </a:r>
            <a:br>
              <a:rPr lang="es-ES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oso</a:t>
            </a:r>
            <a:b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e un texto noticioso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971600" y="1556792"/>
            <a:ext cx="6696744" cy="4824536"/>
          </a:xfrm>
          <a:prstGeom prst="flowChartMerg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Epígrafe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o antetítulo</a:t>
            </a:r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TITULAR</a:t>
            </a:r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Bajada del título</a:t>
            </a:r>
          </a:p>
          <a:p>
            <a:pPr marL="0" indent="0" algn="ctr">
              <a:buNone/>
            </a:pPr>
            <a:endParaRPr lang="es-CL" dirty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51920" y="3205424"/>
            <a:ext cx="1159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20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/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Lead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endParaRPr lang="es-E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07904" y="4221088"/>
            <a:ext cx="1761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Cuerpo </a:t>
            </a:r>
          </a:p>
          <a:p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de la noticia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2051720" y="3144852"/>
            <a:ext cx="4477267" cy="112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2771800" y="4113077"/>
            <a:ext cx="3096344" cy="3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</a:t>
            </a:r>
            <a:r>
              <a:rPr lang="es-MX" dirty="0" err="1" smtClean="0"/>
              <a:t>Reportaje:Género</a:t>
            </a:r>
            <a:r>
              <a:rPr lang="es-MX" dirty="0" smtClean="0"/>
              <a:t> informativo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3300"/>
                </a:solidFill>
              </a:rPr>
              <a:t>Reportaje:</a:t>
            </a:r>
            <a:r>
              <a:rPr lang="es-ES" dirty="0" smtClean="0"/>
              <a:t>presentación de un tema que incorpora información directa y documental (entrevistas, análisis, </a:t>
            </a:r>
            <a:r>
              <a:rPr lang="es-ES" dirty="0" err="1" smtClean="0"/>
              <a:t>etc</a:t>
            </a:r>
            <a:r>
              <a:rPr lang="es-ES" dirty="0" smtClean="0"/>
              <a:t>). </a:t>
            </a:r>
          </a:p>
          <a:p>
            <a:r>
              <a:rPr lang="es-MX" dirty="0" smtClean="0"/>
              <a:t>Investigación periodística.</a:t>
            </a:r>
          </a:p>
          <a:p>
            <a:r>
              <a:rPr lang="es-MX" dirty="0" smtClean="0"/>
              <a:t>Más extenso que la noticia.</a:t>
            </a:r>
          </a:p>
          <a:p>
            <a:r>
              <a:rPr lang="es-MX" dirty="0" smtClean="0"/>
              <a:t>Puede incluir subtítulos, imágenes, gráficos, etc.</a:t>
            </a:r>
            <a:endParaRPr lang="es-CL" dirty="0"/>
          </a:p>
        </p:txBody>
      </p:sp>
      <p:pic>
        <p:nvPicPr>
          <p:cNvPr id="4" name="Picture 5" descr="report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41888"/>
            <a:ext cx="30591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8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288031"/>
          </a:xfrm>
        </p:spPr>
        <p:txBody>
          <a:bodyPr>
            <a:noAutofit/>
          </a:bodyPr>
          <a:lstStyle/>
          <a:p>
            <a:r>
              <a:rPr lang="es-CL" sz="2400" dirty="0" smtClean="0"/>
              <a:t>Ejemplo de un Reportaje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79468" cy="49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692</TotalTime>
  <Words>398</Words>
  <Application>Microsoft Office PowerPoint</Application>
  <PresentationFormat>Presentación en pantalla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Chincheta</vt:lpstr>
      <vt:lpstr>MEDIOS DE COMUNICACIÓN MASIVOS Géneros Periodísticos</vt:lpstr>
      <vt:lpstr>OBJETIVO DE LA CLASE</vt:lpstr>
      <vt:lpstr>GENERO PERIODÍSTICO/INFORMATIVO</vt:lpstr>
      <vt:lpstr>LA NOTICIA  (NOTA PERIODÍSTICA) </vt:lpstr>
      <vt:lpstr>Noticia: Género informativo </vt:lpstr>
      <vt:lpstr>Ejemplo de noticia</vt:lpstr>
      <vt:lpstr>e un texto noticioso Estructura de un texto noticioso oso e un texto noticioso</vt:lpstr>
      <vt:lpstr>El Reportaje:Género informativo</vt:lpstr>
      <vt:lpstr>Ejemplo de un Reportaje</vt:lpstr>
      <vt:lpstr>Género de opinión.</vt:lpstr>
      <vt:lpstr>LA PUBLICIDAD </vt:lpstr>
      <vt:lpstr>Ejemplo de Publicidad</vt:lpstr>
      <vt:lpstr>LA PUBLICIDAD</vt:lpstr>
      <vt:lpstr>OBJETIVO </vt:lpstr>
      <vt:lpstr>EJEMPLO DE PUBLICIDAD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MEDIOS DE COMUNICACIÓN MASIVOS</dc:title>
  <dc:creator>lorena.prlt@gmail.com</dc:creator>
  <cp:lastModifiedBy>lorena.prlt@gmail.com</cp:lastModifiedBy>
  <cp:revision>20</cp:revision>
  <dcterms:created xsi:type="dcterms:W3CDTF">2020-09-07T13:57:57Z</dcterms:created>
  <dcterms:modified xsi:type="dcterms:W3CDTF">2020-09-20T20:02:11Z</dcterms:modified>
</cp:coreProperties>
</file>